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9" r:id="rId4"/>
    <p:sldId id="270" r:id="rId5"/>
    <p:sldId id="271" r:id="rId6"/>
    <p:sldId id="272" r:id="rId7"/>
    <p:sldId id="264" r:id="rId8"/>
    <p:sldId id="273" r:id="rId9"/>
    <p:sldId id="266" r:id="rId10"/>
    <p:sldId id="2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974" y="6139510"/>
            <a:ext cx="1853826" cy="7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Severine Dusollier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Severine Dusollier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6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nl-BE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Séverine Dusollier</a:t>
            </a:r>
          </a:p>
          <a:p>
            <a:pPr marL="0" indent="0" algn="ctr">
              <a:buNone/>
            </a:pPr>
            <a:r>
              <a:rPr lang="nl-BE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Professor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47" y="5998318"/>
            <a:ext cx="1566865" cy="6751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00063" y="1414463"/>
            <a:ext cx="73866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Disruptive Technology and Practices </a:t>
            </a:r>
          </a:p>
          <a:p>
            <a:pPr algn="ctr"/>
            <a:r>
              <a:rPr lang="en-GB" sz="3600" b="1" dirty="0">
                <a:solidFill>
                  <a:srgbClr val="7030A0"/>
                </a:solidFill>
              </a:rPr>
              <a:t>The uneasy answer of copyright</a:t>
            </a: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34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Rethinking the key tenets and justification of copyright protection</a:t>
            </a:r>
          </a:p>
          <a:p>
            <a:pPr marL="0" indent="0">
              <a:buNone/>
            </a:pPr>
            <a:r>
              <a:rPr lang="en-GB" dirty="0"/>
              <a:t>Moving away from a technician approach of copyright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is-IS" dirty="0"/>
              <a:t>… and disruptive technologies or practices will less disrupt copyright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038600" y="4743450"/>
            <a:ext cx="74342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Thanks for your attention</a:t>
            </a:r>
          </a:p>
          <a:p>
            <a:r>
              <a:rPr lang="en-GB" dirty="0" err="1">
                <a:solidFill>
                  <a:schemeClr val="bg1"/>
                </a:solidFill>
              </a:rPr>
              <a:t>severine.dusollier@sciencespo.fr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Disruptive technologies and practices</a:t>
            </a:r>
            <a:br>
              <a:rPr lang="en-GB" dirty="0"/>
            </a:br>
            <a:r>
              <a:rPr lang="en-GB" dirty="0"/>
              <a:t>The uneasy answer of copyright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Copyright is an on-going story of adaptations to technological developments</a:t>
            </a:r>
          </a:p>
          <a:p>
            <a:pPr lvl="1"/>
            <a:r>
              <a:rPr lang="en-GB" dirty="0"/>
              <a:t>Printing press</a:t>
            </a:r>
          </a:p>
          <a:p>
            <a:pPr lvl="1"/>
            <a:r>
              <a:rPr lang="en-GB" dirty="0"/>
              <a:t>Piano rolls, Photography, Broadcasting, satellite</a:t>
            </a:r>
          </a:p>
          <a:p>
            <a:pPr lvl="1"/>
            <a:r>
              <a:rPr lang="en-GB" dirty="0"/>
              <a:t>Digital format and Internet: WIPO copyright Treaties in 1996</a:t>
            </a:r>
          </a:p>
          <a:p>
            <a:r>
              <a:rPr lang="en-GB" dirty="0"/>
              <a:t>Relevance and limits of such adaptations</a:t>
            </a:r>
          </a:p>
          <a:p>
            <a:pPr lvl="1"/>
            <a:r>
              <a:rPr lang="en-GB" dirty="0"/>
              <a:t>Disruptive practice: open creation</a:t>
            </a:r>
          </a:p>
          <a:p>
            <a:pPr lvl="1"/>
            <a:r>
              <a:rPr lang="en-GB" dirty="0"/>
              <a:t>Disruptive technology: AI-based creation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en-GB" dirty="0"/>
              <a:t>Legal adaptations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2203450"/>
          </a:xfrm>
        </p:spPr>
        <p:txBody>
          <a:bodyPr/>
          <a:lstStyle/>
          <a:p>
            <a:r>
              <a:rPr lang="en-GB" dirty="0"/>
              <a:t>Mostly new exclusive rights</a:t>
            </a:r>
          </a:p>
          <a:p>
            <a:r>
              <a:rPr lang="en-GB" dirty="0"/>
              <a:t>Adaptations of exceptions</a:t>
            </a:r>
          </a:p>
          <a:p>
            <a:r>
              <a:rPr lang="en-GB" dirty="0"/>
              <a:t>Strengthening enforcement means</a:t>
            </a:r>
          </a:p>
          <a:p>
            <a:r>
              <a:rPr lang="en-GB" dirty="0"/>
              <a:t>Accommodation of new actors: safe </a:t>
            </a:r>
            <a:r>
              <a:rPr lang="en-GB" dirty="0" err="1"/>
              <a:t>harbor</a:t>
            </a:r>
            <a:r>
              <a:rPr lang="en-GB" dirty="0"/>
              <a:t> for online intermediaries</a:t>
            </a:r>
          </a:p>
          <a:p>
            <a:r>
              <a:rPr lang="en-GB" dirty="0"/>
              <a:t>Enhancing Pan-European Licensing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47720" y="4032273"/>
            <a:ext cx="1051560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Business model adaptations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617475" y="5028360"/>
            <a:ext cx="8220080" cy="1243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en-GB" dirty="0"/>
              <a:t>Digital Rights Management</a:t>
            </a:r>
          </a:p>
          <a:p>
            <a:pPr marL="284163" indent="-209550"/>
            <a:r>
              <a:rPr lang="en-GB" dirty="0"/>
              <a:t>From P2P to new online services providing content</a:t>
            </a:r>
          </a:p>
          <a:p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56" y="4892614"/>
            <a:ext cx="1328545" cy="7429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5" y="4773267"/>
            <a:ext cx="813492" cy="9941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24" y="5614068"/>
            <a:ext cx="1577591" cy="889188"/>
          </a:xfrm>
          <a:prstGeom prst="rect">
            <a:avLst/>
          </a:prstGeom>
        </p:spPr>
      </p:pic>
      <p:pic>
        <p:nvPicPr>
          <p:cNvPr id="12" name="Espace réservé du contenu 5" descr="Top-10-Most-Visited-File-Sharing-Sit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5" y="5485691"/>
            <a:ext cx="1558550" cy="13410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772275" y="471488"/>
            <a:ext cx="48148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 Directive 2001/29 on copyright in the information society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772275" y="1416012"/>
            <a:ext cx="48148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 Draft Directive on copyright in the digital single market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1" y="4680972"/>
            <a:ext cx="1243008" cy="9322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59" y="5657685"/>
            <a:ext cx="818197" cy="11463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r="40866"/>
          <a:stretch/>
        </p:blipFill>
        <p:spPr>
          <a:xfrm>
            <a:off x="7551995" y="4575276"/>
            <a:ext cx="976065" cy="10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adaptations relevant and sufficient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Reasoning on old categories</a:t>
            </a:r>
          </a:p>
          <a:p>
            <a:pPr lvl="1"/>
            <a:r>
              <a:rPr lang="en-GB" dirty="0"/>
              <a:t>Any technical copy triggers the reproduction right</a:t>
            </a:r>
          </a:p>
          <a:p>
            <a:pPr lvl="2"/>
            <a:r>
              <a:rPr lang="en-GB" dirty="0"/>
              <a:t>Ex: Any exploitation of copyrighted content include many reproductions/ communications</a:t>
            </a:r>
          </a:p>
          <a:p>
            <a:pPr lvl="2"/>
            <a:r>
              <a:rPr lang="en-GB" dirty="0"/>
              <a:t>Ex: text and data mining</a:t>
            </a:r>
          </a:p>
          <a:p>
            <a:pPr lvl="1"/>
            <a:r>
              <a:rPr lang="en-GB" dirty="0"/>
              <a:t>Fear of online extension of offline uses</a:t>
            </a:r>
          </a:p>
          <a:p>
            <a:pPr lvl="2"/>
            <a:r>
              <a:rPr lang="en-GB" dirty="0"/>
              <a:t>Ex: library or online education</a:t>
            </a:r>
          </a:p>
          <a:p>
            <a:pPr lvl="2"/>
            <a:r>
              <a:rPr lang="en-GB" dirty="0"/>
              <a:t>Ex: digital exhaustion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 of copyright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Circulation of works to the public</a:t>
            </a:r>
          </a:p>
          <a:p>
            <a:pPr lvl="1"/>
            <a:r>
              <a:rPr lang="en-GB" dirty="0"/>
              <a:t>Reasonable Rights covering exploitation</a:t>
            </a:r>
          </a:p>
          <a:p>
            <a:pPr lvl="1"/>
            <a:r>
              <a:rPr lang="en-GB" dirty="0"/>
              <a:t>New actors between intermediaries and </a:t>
            </a:r>
            <a:r>
              <a:rPr lang="en-GB" dirty="0" err="1"/>
              <a:t>exploitants</a:t>
            </a:r>
            <a:endParaRPr lang="en-GB" dirty="0"/>
          </a:p>
          <a:p>
            <a:pPr lvl="1"/>
            <a:r>
              <a:rPr lang="en-GB" dirty="0"/>
              <a:t>Reasonable Exceptions</a:t>
            </a:r>
          </a:p>
          <a:p>
            <a:r>
              <a:rPr lang="en-GB" dirty="0"/>
              <a:t>Facilitate transactions</a:t>
            </a:r>
          </a:p>
          <a:p>
            <a:pPr lvl="1"/>
            <a:r>
              <a:rPr lang="en-GB" dirty="0"/>
              <a:t>No fragmentation of acts of exploitation</a:t>
            </a:r>
          </a:p>
          <a:p>
            <a:pPr lvl="1"/>
            <a:r>
              <a:rPr lang="en-GB" dirty="0"/>
              <a:t>EU dimension and cross-border obstacles</a:t>
            </a:r>
          </a:p>
          <a:p>
            <a:pPr lvl="1"/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 descr="youtube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63" y="1690688"/>
            <a:ext cx="2946400" cy="21950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</p:spPr>
        <p:txBody>
          <a:bodyPr/>
          <a:lstStyle/>
          <a:p>
            <a:r>
              <a:rPr lang="en-GB" dirty="0"/>
              <a:t>Emerging disruptive technologies or practices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Open source / Open innovation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Key traits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Collaborative </a:t>
            </a:r>
            <a:r>
              <a:rPr lang="fr-FR" dirty="0" err="1"/>
              <a:t>creation</a:t>
            </a:r>
            <a:endParaRPr lang="fr-FR" dirty="0"/>
          </a:p>
          <a:p>
            <a:r>
              <a:rPr lang="fr-FR" dirty="0"/>
              <a:t>Open and on-</a:t>
            </a:r>
            <a:r>
              <a:rPr lang="fr-FR" dirty="0" err="1"/>
              <a:t>going</a:t>
            </a:r>
            <a:r>
              <a:rPr lang="fr-FR" dirty="0"/>
              <a:t> </a:t>
            </a:r>
            <a:r>
              <a:rPr lang="fr-FR" dirty="0" err="1"/>
              <a:t>creation</a:t>
            </a:r>
            <a:endParaRPr lang="fr-FR" dirty="0"/>
          </a:p>
          <a:p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include</a:t>
            </a:r>
            <a:r>
              <a:rPr lang="fr-FR" dirty="0"/>
              <a:t> </a:t>
            </a:r>
            <a:r>
              <a:rPr lang="fr-FR" dirty="0" err="1"/>
              <a:t>users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Copyright </a:t>
            </a:r>
            <a:r>
              <a:rPr lang="fr-FR" dirty="0" err="1"/>
              <a:t>principles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A single </a:t>
            </a:r>
            <a:r>
              <a:rPr lang="fr-FR" dirty="0" err="1"/>
              <a:t>author</a:t>
            </a:r>
            <a:endParaRPr lang="fr-FR" dirty="0"/>
          </a:p>
          <a:p>
            <a:r>
              <a:rPr lang="fr-FR" dirty="0" err="1"/>
              <a:t>Clearly</a:t>
            </a:r>
            <a:r>
              <a:rPr lang="fr-FR" dirty="0"/>
              <a:t> </a:t>
            </a:r>
            <a:r>
              <a:rPr lang="fr-FR" dirty="0" err="1"/>
              <a:t>bordered</a:t>
            </a:r>
            <a:r>
              <a:rPr lang="fr-FR" dirty="0"/>
              <a:t> and </a:t>
            </a:r>
            <a:r>
              <a:rPr lang="fr-FR" dirty="0" err="1"/>
              <a:t>definitive</a:t>
            </a:r>
            <a:r>
              <a:rPr lang="fr-FR" dirty="0"/>
              <a:t> </a:t>
            </a:r>
            <a:r>
              <a:rPr lang="fr-FR" dirty="0" err="1"/>
              <a:t>creations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principle</a:t>
            </a:r>
            <a:r>
              <a:rPr lang="fr-FR" dirty="0"/>
              <a:t> of exclusion</a:t>
            </a:r>
          </a:p>
        </p:txBody>
      </p:sp>
      <p:pic>
        <p:nvPicPr>
          <p:cNvPr id="7" name="Espace réservé du contenu 21" descr="200px-CC-logo.svg.png"/>
          <p:cNvPicPr>
            <a:picLocks noChangeAspect="1"/>
          </p:cNvPicPr>
          <p:nvPr/>
        </p:nvPicPr>
        <p:blipFill>
          <a:blip r:embed="rId2"/>
          <a:srcRect t="-60918" b="-60918"/>
          <a:stretch>
            <a:fillRect/>
          </a:stretch>
        </p:blipFill>
        <p:spPr bwMode="auto">
          <a:xfrm>
            <a:off x="4953220" y="4768817"/>
            <a:ext cx="2288735" cy="121805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28" y="4381586"/>
            <a:ext cx="1725479" cy="19925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8" y="4381586"/>
            <a:ext cx="1914965" cy="18702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46" y="4686817"/>
            <a:ext cx="1381125" cy="168728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57046" y="5952280"/>
            <a:ext cx="568325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Need for a more </a:t>
            </a:r>
            <a:r>
              <a:rPr lang="en-GB" sz="2800" b="1">
                <a:solidFill>
                  <a:schemeClr val="bg1"/>
                </a:solidFill>
              </a:rPr>
              <a:t>inclusive copyright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Artificial Intelligence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1268-27BE-C840-BCED-D0D0BAA579AC}" type="slidenum">
              <a:rPr lang="fr-FR" smtClean="0"/>
              <a:t>8</a:t>
            </a:fld>
            <a:endParaRPr lang="fr-FR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78" y="1223477"/>
            <a:ext cx="9641371" cy="50431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60330" y="1801296"/>
            <a:ext cx="86820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0" i="0" dirty="0">
                <a:solidFill>
                  <a:schemeClr val="bg1"/>
                </a:solidFill>
                <a:effectLst/>
                <a:latin typeface="Arial" charset="0"/>
              </a:rPr>
              <a:t>18 </a:t>
            </a:r>
            <a:r>
              <a:rPr lang="fr-FR" sz="2800" b="0" i="0" dirty="0" err="1">
                <a:solidFill>
                  <a:schemeClr val="bg1"/>
                </a:solidFill>
                <a:effectLst/>
                <a:latin typeface="Arial" charset="0"/>
              </a:rPr>
              <a:t>months</a:t>
            </a:r>
            <a:r>
              <a:rPr lang="fr-FR" sz="2800" b="0" i="0" dirty="0">
                <a:solidFill>
                  <a:schemeClr val="bg1"/>
                </a:solidFill>
                <a:effectLst/>
                <a:latin typeface="Arial" charset="0"/>
              </a:rPr>
              <a:t> of </a:t>
            </a:r>
            <a:r>
              <a:rPr lang="fr-FR" sz="2800" b="0" i="0" dirty="0" err="1">
                <a:solidFill>
                  <a:schemeClr val="bg1"/>
                </a:solidFill>
                <a:effectLst/>
                <a:latin typeface="Arial" charset="0"/>
              </a:rPr>
              <a:t>work</a:t>
            </a:r>
            <a:r>
              <a:rPr lang="fr-FR" sz="2800" b="0" i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lang="fr-FR" sz="2800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FR" sz="2000" b="0" i="0" dirty="0">
              <a:solidFill>
                <a:schemeClr val="bg1"/>
              </a:solidFill>
              <a:effectLst/>
              <a:latin typeface="Arial" charset="0"/>
            </a:endParaRPr>
          </a:p>
          <a:p>
            <a:pPr algn="ctr"/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Digitization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of 346 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works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of the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dutch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painter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148 millions </a:t>
            </a:r>
            <a:r>
              <a:rPr lang="fr-FR" sz="2000" dirty="0">
                <a:solidFill>
                  <a:schemeClr val="bg1"/>
                </a:solidFill>
                <a:latin typeface="Arial" charset="0"/>
              </a:rPr>
              <a:t>of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pixels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extracted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from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fr-FR" sz="2400" b="0" i="0" dirty="0">
                <a:solidFill>
                  <a:schemeClr val="bg1"/>
                </a:solidFill>
                <a:effectLst/>
                <a:latin typeface="Arial" charset="0"/>
              </a:rPr>
              <a:t>168 263 fragments of </a:t>
            </a:r>
            <a:r>
              <a:rPr lang="fr-FR" sz="2400" b="0" i="0" dirty="0" err="1">
                <a:solidFill>
                  <a:schemeClr val="bg1"/>
                </a:solidFill>
                <a:effectLst/>
                <a:latin typeface="Arial" charset="0"/>
              </a:rPr>
              <a:t>Rembrandt’s</a:t>
            </a:r>
            <a:r>
              <a:rPr lang="fr-FR" sz="2400" b="0" i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fr-FR" sz="2400" b="0" i="0" dirty="0" err="1">
                <a:solidFill>
                  <a:schemeClr val="bg1"/>
                </a:solidFill>
                <a:effectLst/>
                <a:latin typeface="Arial" charset="0"/>
              </a:rPr>
              <a:t>works</a:t>
            </a:r>
            <a:r>
              <a:rPr lang="fr-FR" sz="2400" b="0" i="0" dirty="0"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ING, Microsoft, J. Walter Thompson Office, Delft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University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,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Mauritshuis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et </a:t>
            </a:r>
            <a:r>
              <a:rPr lang="fr-FR" sz="2000" b="0" i="0" dirty="0" err="1">
                <a:solidFill>
                  <a:schemeClr val="bg1"/>
                </a:solidFill>
                <a:effectLst/>
                <a:latin typeface="Arial" charset="0"/>
              </a:rPr>
              <a:t>duRembrandt’s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Arial" charset="0"/>
              </a:rPr>
              <a:t> House Museum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Artificial</a:t>
            </a:r>
            <a:r>
              <a:rPr lang="fr-FR" dirty="0"/>
              <a:t> Intelligence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Key traits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Machine-made </a:t>
            </a:r>
            <a:r>
              <a:rPr lang="fr-FR" dirty="0" err="1"/>
              <a:t>creation</a:t>
            </a:r>
            <a:endParaRPr lang="fr-FR" dirty="0"/>
          </a:p>
          <a:p>
            <a:r>
              <a:rPr lang="fr-FR" dirty="0" err="1"/>
              <a:t>Reworkings</a:t>
            </a:r>
            <a:r>
              <a:rPr lang="fr-FR" dirty="0"/>
              <a:t> of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creative</a:t>
            </a:r>
            <a:r>
              <a:rPr lang="fr-FR" dirty="0"/>
              <a:t> </a:t>
            </a:r>
            <a:r>
              <a:rPr lang="fr-FR" dirty="0" err="1"/>
              <a:t>works</a:t>
            </a:r>
            <a:endParaRPr lang="fr-FR" dirty="0"/>
          </a:p>
          <a:p>
            <a:r>
              <a:rPr lang="fr-FR" dirty="0"/>
              <a:t>Investment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Copyright </a:t>
            </a:r>
            <a:r>
              <a:rPr lang="fr-FR" dirty="0" err="1"/>
              <a:t>Principles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author</a:t>
            </a:r>
            <a:endParaRPr lang="fr-FR" dirty="0"/>
          </a:p>
          <a:p>
            <a:r>
              <a:rPr lang="fr-FR" dirty="0"/>
              <a:t>Original contribution</a:t>
            </a:r>
            <a:br>
              <a:rPr lang="fr-FR" dirty="0"/>
            </a:br>
            <a:endParaRPr lang="fr-FR" dirty="0"/>
          </a:p>
          <a:p>
            <a:r>
              <a:rPr lang="fr-FR" dirty="0"/>
              <a:t>Protection of </a:t>
            </a:r>
            <a:r>
              <a:rPr lang="fr-FR" dirty="0" err="1"/>
              <a:t>creation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15019" y="4857750"/>
            <a:ext cx="568325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Need for copyright protection ?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Need for a sui generis protection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6182846"/>
            <a:ext cx="156686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336</Words>
  <Application>Microsoft Office PowerPoint</Application>
  <PresentationFormat>Grand écran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Gulim</vt:lpstr>
      <vt:lpstr>Arial</vt:lpstr>
      <vt:lpstr>Calibri</vt:lpstr>
      <vt:lpstr>Calibri Light</vt:lpstr>
      <vt:lpstr>Thème Office</vt:lpstr>
      <vt:lpstr>Présentation PowerPoint</vt:lpstr>
      <vt:lpstr>Disruptive technologies and practices The uneasy answer of copyright</vt:lpstr>
      <vt:lpstr>Legal adaptations</vt:lpstr>
      <vt:lpstr>Are adaptations relevant and sufficient ?</vt:lpstr>
      <vt:lpstr>Basics of copyright</vt:lpstr>
      <vt:lpstr>Emerging disruptive technologies or practices</vt:lpstr>
      <vt:lpstr>Open source / Open innovation</vt:lpstr>
      <vt:lpstr>Artificial Intelligence</vt:lpstr>
      <vt:lpstr>Artificial Intelligence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24</cp:revision>
  <dcterms:created xsi:type="dcterms:W3CDTF">2018-04-20T10:45:39Z</dcterms:created>
  <dcterms:modified xsi:type="dcterms:W3CDTF">2018-06-04T09:37:58Z</dcterms:modified>
</cp:coreProperties>
</file>